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1425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2_1#85e4cce49?vop=1&amp;pid=febf6a317&amp;color=0,0,0&amp;bt=1&amp;bbb=1"/>
              <p:cNvSpPr/>
              <p:nvPr/>
            </p:nvSpPr>
            <p:spPr>
              <a:xfrm>
                <a:off x="832104" y="1080000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【解析】设男生人数为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,由题意得列联表如下：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12_1#85e4cce49?vop=1&amp;pid=febf6a31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06705"/>
              </a:xfrm>
              <a:prstGeom prst="rect">
                <a:avLst/>
              </a:prstGeom>
              <a:blipFill>
                <a:blip r:embed="rId3"/>
                <a:stretch>
                  <a:fillRect l="-1389" t="-16000" b="-4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B_4_AS.12_2#85e4cce49?colgroup=9,32,13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9159631"/>
                  </p:ext>
                </p:extLst>
              </p:nvPr>
            </p:nvGraphicFramePr>
            <p:xfrm>
              <a:off x="832105" y="1525198"/>
              <a:ext cx="10536017" cy="1766699"/>
            </p:xfrm>
            <a:graphic>
              <a:graphicData uri="http://schemas.openxmlformats.org/drawingml/2006/table">
                <a:tbl>
                  <a:tblPr/>
                  <a:tblGrid>
                    <a:gridCol w="180016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724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50800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是否喜欢追星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721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39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37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77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B_4_AS.12_2#85e4cce49?colgroup=9,32,13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59159631"/>
                  </p:ext>
                </p:extLst>
              </p:nvPr>
            </p:nvGraphicFramePr>
            <p:xfrm>
              <a:off x="832105" y="1525198"/>
              <a:ext cx="10536017" cy="1766699"/>
            </p:xfrm>
            <a:graphic>
              <a:graphicData uri="http://schemas.openxmlformats.org/drawingml/2006/table">
                <a:tbl>
                  <a:tblPr/>
                  <a:tblGrid>
                    <a:gridCol w="180016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724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233998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性别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是否喜欢追星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87211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不喜欢追星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1395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男生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19" t="-138235" r="-232407" b="-204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719" t="-138235" r="-76140" b="-204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138235" r="-463" b="-204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137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女生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19" t="-238235" r="-232407" b="-104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719" t="-238235" r="-76140" b="-1044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238235" r="-463" b="-10441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776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19" t="-333333" r="-232407" b="-2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719" t="-333333" r="-76140" b="-289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333333" r="-463" b="-289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2_3#85e4cce49?vop=1&amp;pid=febf6a317&amp;color=0,0,0&amp;bbb=1&amp;hb=1"/>
              <p:cNvSpPr/>
              <p:nvPr/>
            </p:nvSpPr>
            <p:spPr>
              <a:xfrm>
                <a:off x="832104" y="3414323"/>
                <a:ext cx="10533888" cy="2237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由列联表中的数据，计算得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认为中学生追星与学生性别有关,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=3.841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20×3.841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即根据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的独立性检验,认为中学生追星与学生性别有关,则男生至少有30人.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12_3#85e4cce49?vop=1&amp;pid=febf6a31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4323"/>
                <a:ext cx="10533888" cy="2237105"/>
              </a:xfrm>
              <a:prstGeom prst="rect">
                <a:avLst/>
              </a:prstGeom>
              <a:blipFill>
                <a:blip r:embed="rId5"/>
                <a:stretch>
                  <a:fillRect l="-1389" r="-579" b="-6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3_1#7ad68264a?vop=1&amp;pid=febf6a317&amp;color=0,0,0&amp;bt=1&amp;bbb=1&amp;hb=1"/>
          <p:cNvSpPr/>
          <p:nvPr/>
        </p:nvSpPr>
        <p:spPr>
          <a:xfrm>
            <a:off x="832104" y="1080000"/>
            <a:ext cx="10533888" cy="640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7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某校数学兴趣小组为了研究本校学生整理错题与成绩的关系，在本校某年级学生中随机抽取了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200名学</a:t>
            </a: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，调查他们的数学成绩和整理数学错题的情况，现统计的部分数据如表：</a:t>
            </a:r>
            <a:endParaRPr lang="en-US" altLang="zh-CN" dirty="0"/>
          </a:p>
        </p:txBody>
      </p:sp>
      <p:graphicFrame>
        <p:nvGraphicFramePr>
          <p:cNvPr id="12" name="QO_4_BD.13_2#7ad68264a?colgroup=25,20,9&amp;vop=1&amp;pid=febf6a317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2295233"/>
              </p:ext>
            </p:extLst>
          </p:nvPr>
        </p:nvGraphicFramePr>
        <p:xfrm>
          <a:off x="832104" y="1847205"/>
          <a:ext cx="10524744" cy="1435928"/>
        </p:xfrm>
        <a:graphic>
          <a:graphicData uri="http://schemas.openxmlformats.org/drawingml/2006/table">
            <a:tbl>
              <a:tblPr/>
              <a:tblGrid>
                <a:gridCol w="48463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2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28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整理错题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数学成绩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非优秀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每天都整理数学错题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不是每天都整理数学错题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4_1#037d9ddb6?vop=1&amp;pid=7ad68264a&amp;color=0,0,0&amp;bbb=1"/>
              <p:cNvSpPr/>
              <p:nvPr/>
            </p:nvSpPr>
            <p:spPr>
              <a:xfrm>
                <a:off x="832104" y="3402955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（1）补全样本数据的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14_1#037d9ddb6?vop=1&amp;pid=7ad68264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02955"/>
                <a:ext cx="10533888" cy="306705"/>
              </a:xfrm>
              <a:prstGeom prst="rect">
                <a:avLst/>
              </a:prstGeom>
              <a:blipFill>
                <a:blip r:embed="rId3"/>
                <a:stretch>
                  <a:fillRect l="-1389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15_1#037d9ddb6?vop=1&amp;pid=7ad68264a&amp;color=0,0,0&amp;bbb=1"/>
              <p:cNvSpPr/>
              <p:nvPr/>
            </p:nvSpPr>
            <p:spPr>
              <a:xfrm>
                <a:off x="832104" y="3756967"/>
                <a:ext cx="10533888" cy="3067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列联表如下：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15_1#037d9ddb6?vop=1&amp;pid=7ad68264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56967"/>
                <a:ext cx="10533888" cy="306705"/>
              </a:xfrm>
              <a:prstGeom prst="rect">
                <a:avLst/>
              </a:prstGeom>
              <a:blipFill>
                <a:blip r:embed="rId4"/>
                <a:stretch>
                  <a:fillRect l="-1389" t="-15686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3" name="QO_5_AN.15_2#037d9ddb6?colgroup=21,21,12&amp;vop=1&amp;pid=7ad68264a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124279"/>
              </p:ext>
            </p:extLst>
          </p:nvPr>
        </p:nvGraphicFramePr>
        <p:xfrm>
          <a:off x="832105" y="4192133"/>
          <a:ext cx="10536017" cy="1435928"/>
        </p:xfrm>
        <a:graphic>
          <a:graphicData uri="http://schemas.openxmlformats.org/drawingml/2006/table">
            <a:tbl>
              <a:tblPr/>
              <a:tblGrid>
                <a:gridCol w="4112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1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1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整理错题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数学成绩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38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非优秀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每天都整理数学错题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不是每天都整理数学错题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48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155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9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6_1#b3ac2dc45?vop=1&amp;pid=7ad68264a&amp;color=0,0,0&amp;bt=1&amp;bbb=1"/>
              <p:cNvSpPr/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的独立性检验，能否认为学生的数学成绩优秀与每天都整理数学错题有关?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16_1#b3ac2dc45?vop=1&amp;pid=7ad68264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9800"/>
              </a:xfrm>
              <a:prstGeom prst="rect">
                <a:avLst/>
              </a:prstGeom>
              <a:blipFill>
                <a:blip r:embed="rId3"/>
                <a:stretch>
                  <a:fillRect l="-1389" r="-116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O_5_BD.16_2#b3ac2dc45?colgroup=5,9,9,9,9,9&amp;vop=1&amp;pid=7ad68264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3431924"/>
                  </p:ext>
                </p:extLst>
              </p:nvPr>
            </p:nvGraphicFramePr>
            <p:xfrm>
              <a:off x="832104" y="213613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O_5_BD.16_2#b3ac2dc45?colgroup=5,9,9,9,9,9&amp;vop=1&amp;pid=7ad68264a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3431924"/>
                  </p:ext>
                </p:extLst>
              </p:nvPr>
            </p:nvGraphicFramePr>
            <p:xfrm>
              <a:off x="832104" y="213613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923" r="-893678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01923" r="-893678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17_1#b3ac2dc45?vop=1&amp;pid=7ad68264a&amp;color=0,0,0&amp;bbb=1&amp;hb=1"/>
              <p:cNvSpPr/>
              <p:nvPr/>
            </p:nvSpPr>
            <p:spPr>
              <a:xfrm>
                <a:off x="832104" y="2898132"/>
                <a:ext cx="10533888" cy="209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学生的数学成绩优秀与每天都整理数学错题相互独立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,即学生的数学成绩优秀与每天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都整理数学错题无关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据列联表数据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,计算可得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200×(95×40−5×60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100×100×155×45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31×9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≈35.125&gt;10.828=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,即认为学生的数学成绩优秀与每天都整理数学错题有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，此推断犯错误的概率不大于0.001.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17_1#b3ac2dc45?vop=1&amp;pid=7ad68264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8132"/>
                <a:ext cx="10533888" cy="2094230"/>
              </a:xfrm>
              <a:prstGeom prst="rect">
                <a:avLst/>
              </a:prstGeom>
              <a:blipFill>
                <a:blip r:embed="rId5"/>
                <a:stretch>
                  <a:fillRect l="-1389" r="-1331" b="-66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18_2#a6f20f5c4?vop=1&amp;pid=febf6a317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7880" y="2823646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8_3#a6f20f5c4?vop=1&amp;pid=febf6a317&amp;color=0,0,0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 某学术平台引入智能检测系统对所收集的文本进行筛查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.检测系统对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生成文本的识别准确率为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98%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对人类撰写文本的识别准确率为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96.5%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.检测系统对所收集的文本进行筛查时，会对每篇文本输出一个“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”的得分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与文本长度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可以用一元线性回归模型来刻画，其经验回归方程为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.已知该平台中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15%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的文本由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18_3#a6f20f5c4?vop=1&amp;pid=febf6a31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r="-694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19_1#3197d498d?vop=1&amp;pid=a6f20f5c4&amp;color=0,0,0&amp;bbb=1"/>
              <p:cNvSpPr/>
              <p:nvPr/>
            </p:nvSpPr>
            <p:spPr>
              <a:xfrm>
                <a:off x="832104" y="3115746"/>
                <a:ext cx="10533888" cy="3822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（1）求回归系数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，并预测当文本长度为600时，“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生成概率”的得分.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19_1#3197d498d?vop=1&amp;pid=a6f20f5c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5746"/>
                <a:ext cx="10533888" cy="382270"/>
              </a:xfrm>
              <a:prstGeom prst="rect">
                <a:avLst/>
              </a:prstGeom>
              <a:blipFill>
                <a:blip r:embed="rId5"/>
                <a:stretch>
                  <a:fillRect l="-1389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0_1#3197d498d?vop=1&amp;pid=a6f20f5c4&amp;color=0,0,0&amp;bbb=1&amp;hb=1"/>
              <p:cNvSpPr/>
              <p:nvPr/>
            </p:nvSpPr>
            <p:spPr>
              <a:xfrm>
                <a:off x="832104" y="3508112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+0.95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0.35=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×480+0.95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0.35−0.95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=−0.001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=−0.001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25×600+0.95=0.2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即此时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生成概率”的得分为0.2.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0_1#3197d498d?vop=1&amp;pid=a6f20f5c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08112"/>
                <a:ext cx="10533888" cy="1217930"/>
              </a:xfrm>
              <a:prstGeom prst="rect">
                <a:avLst/>
              </a:prstGeom>
              <a:blipFill>
                <a:blip r:embed="rId6"/>
                <a:stretch>
                  <a:fillRect l="-1389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1_1#a88bea2ef?vop=1&amp;pid=a6f20f5c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（2）现从平台中随机抽取200篇文本进行统计分析，填写列联表（篇数四舍五入取整数）.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QO_5_BD.21_2#a88bea2ef?colgroup=18,28,9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2945030"/>
                  </p:ext>
                </p:extLst>
              </p:nvPr>
            </p:nvGraphicFramePr>
            <p:xfrm>
              <a:off x="832105" y="1573522"/>
              <a:ext cx="10536017" cy="1548196"/>
            </p:xfrm>
            <a:graphic>
              <a:graphicData uri="http://schemas.openxmlformats.org/drawingml/2006/table">
                <a:tbl>
                  <a:tblPr/>
                  <a:tblGrid>
                    <a:gridCol w="34815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检测结果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AI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生成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AI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生成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QO_5_BD.21_2#a88bea2ef?colgroup=18,28,9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2945030"/>
                  </p:ext>
                </p:extLst>
              </p:nvPr>
            </p:nvGraphicFramePr>
            <p:xfrm>
              <a:off x="832105" y="1573522"/>
              <a:ext cx="10536017" cy="1548196"/>
            </p:xfrm>
            <a:graphic>
              <a:graphicData uri="http://schemas.openxmlformats.org/drawingml/2006/table">
                <a:tbl>
                  <a:tblPr/>
                  <a:tblGrid>
                    <a:gridCol w="348154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9103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检测结果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2407" t="-101923" r="-168519" b="-309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5" t="-205882" r="-203152" b="-2156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21_3#a88bea2ef?vop=1&amp;pid=a6f20f5c4&amp;color=0,0,0&amp;bbb=1"/>
              <p:cNvSpPr/>
              <p:nvPr/>
            </p:nvSpPr>
            <p:spPr>
              <a:xfrm>
                <a:off x="832104" y="3249922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的独立性检验，能否认为“检测结果”与“真实结果”有差异？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21_3#a88bea2ef?vop=1&amp;pid=a6f20f5c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9922"/>
                <a:ext cx="10533888" cy="939800"/>
              </a:xfrm>
              <a:prstGeom prst="rect">
                <a:avLst/>
              </a:prstGeom>
              <a:blipFill>
                <a:blip r:embed="rId4"/>
                <a:stretch>
                  <a:fillRect l="-1389" b="-51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9" name="QO_5_BD.21_4#a88bea2ef?colgroup=5,9,9,9,9,9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257805"/>
                  </p:ext>
                </p:extLst>
              </p:nvPr>
            </p:nvGraphicFramePr>
            <p:xfrm>
              <a:off x="832104" y="430402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9" name="QO_5_BD.21_4#a88bea2ef?colgroup=5,9,9,9,9,9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42257805"/>
                  </p:ext>
                </p:extLst>
              </p:nvPr>
            </p:nvGraphicFramePr>
            <p:xfrm>
              <a:off x="832104" y="430402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75" t="-3846" r="-893678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75" t="-103846" r="-893678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22_1#a88bea2ef?vop=1&amp;pid=a6f20f5c4&amp;color=0,0,0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【解】抽取的文本中，该平台文本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生成的篇数约为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200×15%=30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,人类撰写的篇数约为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200−30=170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真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实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生成且识别准确的篇数约为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30×98%=29.4≈29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真实人类撰写且识别准确的篇数约为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170×96.5%=164.05≈164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22_1#a88bea2ef?vop=1&amp;pid=a6f20f5c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22_2#a88bea2ef?vop=1&amp;pid=a6f20f5c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故列联表为：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5_AN.22_3#a88bea2ef?colgroup=16,31,7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2662617"/>
                  </p:ext>
                </p:extLst>
              </p:nvPr>
            </p:nvGraphicFramePr>
            <p:xfrm>
              <a:off x="832104" y="1574030"/>
              <a:ext cx="10533888" cy="1561658"/>
            </p:xfrm>
            <a:graphic>
              <a:graphicData uri="http://schemas.openxmlformats.org/drawingml/2006/table">
                <a:tbl>
                  <a:tblPr/>
                  <a:tblGrid>
                    <a:gridCol w="3163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检测结果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AI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生成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AI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生成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5_AN.22_3#a88bea2ef?colgroup=16,31,7&amp;vop=1&amp;pid=a6f20f5c4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2662617"/>
                  </p:ext>
                </p:extLst>
              </p:nvPr>
            </p:nvGraphicFramePr>
            <p:xfrm>
              <a:off x="832104" y="1574030"/>
              <a:ext cx="10533888" cy="1561658"/>
            </p:xfrm>
            <a:graphic>
              <a:graphicData uri="http://schemas.openxmlformats.org/drawingml/2006/table">
                <a:tbl>
                  <a:tblPr/>
                  <a:tblGrid>
                    <a:gridCol w="3163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721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1562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检测结果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2857" t="-103922" r="-232967" b="-321569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识别为人类撰写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93" t="-200000" r="-233526" b="-2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真实人类撰写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总计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2_4#a88bea2ef?vop=1&amp;pid=a6f20f5c4&amp;color=0,0,0&amp;bbb=1&amp;hb=1"/>
              <p:cNvSpPr/>
              <p:nvPr/>
            </p:nvSpPr>
            <p:spPr>
              <a:xfrm>
                <a:off x="832104" y="3263130"/>
                <a:ext cx="10533888" cy="167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“检测结果”与“真实结果”无差异.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列联表数据计算得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200×(29×164−1×6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30×170×35×165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≈153.213&gt;6.635=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的独立性检验,可以认为“检测结果”与“真实结果”有差异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，此推断犯错误的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概率不大于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0.01.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2_4#a88bea2ef?vop=1&amp;pid=a6f20f5c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63130"/>
                <a:ext cx="10533888" cy="1675130"/>
              </a:xfrm>
              <a:prstGeom prst="rect">
                <a:avLst/>
              </a:prstGeom>
              <a:blipFill>
                <a:blip r:embed="rId4"/>
                <a:stretch>
                  <a:fillRect l="-1389" r="-1447" b="-8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83c83a1d.fixed?pid=2efe52f8c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4400" dirty="0"/>
          </a:p>
        </p:txBody>
      </p:sp>
      <p:sp>
        <p:nvSpPr>
          <p:cNvPr id="3" name="C_2_BD#383c83a1d.fixed?pid=2efe52f8c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列联表与独立性检验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ebf6a317.fixed?pid=383c83a1d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8.3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ab44f60dc?vop=1&amp;pid=febf6a317&amp;color=0,0,0&amp;bt=1&amp;bbb=1&amp;hb=1"/>
              <p:cNvSpPr/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某单位对员工是否愿意被外派与年龄的关系进行了一次调查，根据独立性检验原理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，处理所得数据之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后发现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，得到“是否愿意被外派与年龄有关”这个结论犯错误的概率大于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，而不大于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值可能为(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ab44f60dc?vop=1&amp;pid=febf6a31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QC_4_BD.1_2#ab44f60dc?colgroup=7,15,15,15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0208511"/>
                  </p:ext>
                </p:extLst>
              </p:nvPr>
            </p:nvGraphicFramePr>
            <p:xfrm>
              <a:off x="832104" y="2809231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4447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QC_4_BD.1_2#ab44f60dc?colgroup=7,15,15,15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90208511"/>
                  </p:ext>
                </p:extLst>
              </p:nvPr>
            </p:nvGraphicFramePr>
            <p:xfrm>
              <a:off x="832104" y="2809231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4447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2666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2" t="-1887" r="-629536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2" t="-103846" r="-629536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2_1#ab44f60dc.bracket?vop=1&amp;pid=febf6a317&amp;color=0,0,0&amp;vpa=1"/>
          <p:cNvSpPr/>
          <p:nvPr/>
        </p:nvSpPr>
        <p:spPr>
          <a:xfrm>
            <a:off x="1929860" y="1925820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3" name="QC_4_BD.1_3#ab44f60dc.choices?vop=1&amp;pid=febf6a317&amp;color=0,0,0&amp;bbb=1"/>
          <p:cNvSpPr/>
          <p:nvPr/>
        </p:nvSpPr>
        <p:spPr>
          <a:xfrm>
            <a:off x="832104" y="3571231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68397" algn="l"/>
                <a:tab pos="5311394" algn="l"/>
                <a:tab pos="79543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3.206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6.561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7.879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11.028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ab44f60dc?vop=1&amp;pid=febf6a317&amp;color=0,0,0&amp;bbb=1"/>
              <p:cNvSpPr/>
              <p:nvPr/>
            </p:nvSpPr>
            <p:spPr>
              <a:xfrm>
                <a:off x="832104" y="3977694"/>
                <a:ext cx="10533888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的值应位于6.635与10.828之间,故C正确.故选C.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3_1#ab44f60dc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77694"/>
                <a:ext cx="10533888" cy="363284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3dfcb37de?vop=1&amp;pid=febf6a317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通过随机询问某中学110名中学生是否爱好跳绳，得到列联表如表所示：</a:t>
            </a:r>
            <a:endParaRPr lang="en-US" altLang="zh-CN" sz="1800" dirty="0"/>
          </a:p>
        </p:txBody>
      </p:sp>
      <p:graphicFrame>
        <p:nvGraphicFramePr>
          <p:cNvPr id="6" name="QC_4_BD.4_2#3dfcb37de?colgroup=22,22,10&amp;vop=1&amp;pid=febf6a317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3011572"/>
              </p:ext>
            </p:extLst>
          </p:nvPr>
        </p:nvGraphicFramePr>
        <p:xfrm>
          <a:off x="832104" y="1573522"/>
          <a:ext cx="10524744" cy="1548196"/>
        </p:xfrm>
        <a:graphic>
          <a:graphicData uri="http://schemas.openxmlformats.org/drawingml/2006/table">
            <a:tbl>
              <a:tblPr/>
              <a:tblGrid>
                <a:gridCol w="42153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是否爱好跳绳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性别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爱好跳绳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不爱好跳绳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3#3dfcb37de?vop=1&amp;pid=febf6a317&amp;color=0,0,0&amp;bbb=1"/>
              <p:cNvSpPr/>
              <p:nvPr/>
            </p:nvSpPr>
            <p:spPr>
              <a:xfrm>
                <a:off x="832104" y="3249922"/>
                <a:ext cx="10533888" cy="52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3#3dfcb37de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49922"/>
                <a:ext cx="10533888" cy="520700"/>
              </a:xfrm>
              <a:prstGeom prst="rect">
                <a:avLst/>
              </a:prstGeom>
              <a:blipFill>
                <a:blip r:embed="rId3"/>
                <a:stretch>
                  <a:fillRect l="-1389" b="-93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C_4_BD.4_4#3dfcb37de?colgroup=5,9,9,9,9,9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724511"/>
                  </p:ext>
                </p:extLst>
              </p:nvPr>
            </p:nvGraphicFramePr>
            <p:xfrm>
              <a:off x="832104" y="389762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C_4_BD.4_4#3dfcb37de?colgroup=5,9,9,9,9,9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724511"/>
                  </p:ext>
                </p:extLst>
              </p:nvPr>
            </p:nvGraphicFramePr>
            <p:xfrm>
              <a:off x="832104" y="3897622"/>
              <a:ext cx="10524744" cy="630048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923" r="-893678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01923" r="-893678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7.879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5#3dfcb37de?vop=1&amp;pid=febf6a317&amp;color=0,0,0&amp;bt=1&amp;bbb=1"/>
          <p:cNvSpPr/>
          <p:nvPr/>
        </p:nvSpPr>
        <p:spPr>
          <a:xfrm>
            <a:off x="832104" y="1080000"/>
            <a:ext cx="1053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则以下结论正确的是(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5_1#3dfcb37de.bracket?vop=1&amp;pid=febf6a317&amp;color=0,0,0&amp;vpa=2"/>
          <p:cNvSpPr/>
          <p:nvPr/>
        </p:nvSpPr>
        <p:spPr>
          <a:xfrm>
            <a:off x="3072860" y="1070729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6#3dfcb37de.choices?vop=1&amp;pid=febf6a317&amp;color=0,0,0&amp;bbb=1"/>
              <p:cNvSpPr/>
              <p:nvPr/>
            </p:nvSpPr>
            <p:spPr>
              <a:xfrm>
                <a:off x="832104" y="1441570"/>
                <a:ext cx="10533888" cy="1570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的独立性检验，认为爱好跳绳与性别有关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的独立性检验，认为爱好跳绳与性别无关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在犯错误的概率不超过0.01的前提下，认为爱好跳绳与性别无关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6#3dfcb37de.choices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1570"/>
                <a:ext cx="10533888" cy="1570355"/>
              </a:xfrm>
              <a:prstGeom prst="rect">
                <a:avLst/>
              </a:prstGeom>
              <a:blipFill>
                <a:blip r:embed="rId3"/>
                <a:stretch>
                  <a:fillRect l="-1389" t="-388" b="-89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3dfcb37de?vop=1&amp;pid=febf6a317&amp;color=0,0,0&amp;bbb=1&amp;hb=1"/>
              <p:cNvSpPr/>
              <p:nvPr/>
            </p:nvSpPr>
            <p:spPr>
              <a:xfrm>
                <a:off x="832104" y="3022339"/>
                <a:ext cx="10533888" cy="2411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【解析】零假设为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爱好跳绳与性别无关,因为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110×(40×30−20×20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60×50×60×50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≈7.822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7.822&lt;10.828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,所以没有充分证据推断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不成立,即根据小概率值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,认为爱好跳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绳与性别无关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,故B错误；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7.822&gt;6.635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即认为爱好跳绳与性别有关, 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所以在犯错误的概率不超过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0.01的前提下,认为爱好跳绳与性别有关,故D错误.故选A.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3dfcb37de?vop=1&amp;pid=febf6a31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2339"/>
                <a:ext cx="10533888" cy="2411730"/>
              </a:xfrm>
              <a:prstGeom prst="rect">
                <a:avLst/>
              </a:prstGeom>
              <a:blipFill>
                <a:blip r:embed="rId4"/>
                <a:stretch>
                  <a:fillRect l="-1389" r="-1505" b="-5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05c959da0?vop=1&amp;pid=febf6a317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某市准备安排该市所有中学教师进行体检，同时调查去年该市教师体检情况，并随机抽取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100名高中教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师与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100名初中教师，经过统计得到如下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05c959da0?vop=1&amp;pid=febf6a31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50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C_4_BD.7_2#05c959da0?colgroup=13,13,13,13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6295300"/>
                  </p:ext>
                </p:extLst>
              </p:nvPr>
            </p:nvGraphicFramePr>
            <p:xfrm>
              <a:off x="832105" y="1990717"/>
              <a:ext cx="10536016" cy="1237871"/>
            </p:xfrm>
            <a:graphic>
              <a:graphicData uri="http://schemas.openxmlformats.org/drawingml/2006/table">
                <a:tbl>
                  <a:tblPr/>
                  <a:tblGrid>
                    <a:gridCol w="26476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去年体检人数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去年未体检人数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高中教师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初中教师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𝑔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𝑓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h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C_4_BD.7_2#05c959da0?colgroup=13,13,13,13&amp;vop=1&amp;pid=febf6a317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6295300"/>
                  </p:ext>
                </p:extLst>
              </p:nvPr>
            </p:nvGraphicFramePr>
            <p:xfrm>
              <a:off x="832105" y="1990717"/>
              <a:ext cx="10536016" cy="1237871"/>
            </p:xfrm>
            <a:graphic>
              <a:graphicData uri="http://schemas.openxmlformats.org/drawingml/2006/table">
                <a:tbl>
                  <a:tblPr/>
                  <a:tblGrid>
                    <a:gridCol w="264769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156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去年体检人数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去年未体检人数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高中教师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1160" t="-100000" r="-100696" b="-213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初中教师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694" t="-200000" r="-200231" b="-113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694" t="-312000" r="-200231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1160" t="-312000" r="-100696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312000" r="-463" b="-18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3#05c959da0?vop=1&amp;pid=febf6a317&amp;color=0,0,0&amp;bbb=1"/>
              <p:cNvSpPr/>
              <p:nvPr/>
            </p:nvSpPr>
            <p:spPr>
              <a:xfrm>
                <a:off x="832104" y="3362317"/>
                <a:ext cx="10533888" cy="93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根据列联表可求得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𝑎𝑑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𝑏𝑐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3#05c959da0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62317"/>
                <a:ext cx="10533888" cy="939800"/>
              </a:xfrm>
              <a:prstGeom prst="rect">
                <a:avLst/>
              </a:prstGeom>
              <a:blipFill>
                <a:blip r:embed="rId5"/>
                <a:stretch>
                  <a:fillRect l="-1389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8_1#05c959da0.bracket?vop=1&amp;pid=febf6a317&amp;color=0,0,0&amp;vpa=3"/>
          <p:cNvSpPr/>
          <p:nvPr/>
        </p:nvSpPr>
        <p:spPr>
          <a:xfrm>
            <a:off x="3328321" y="3369937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7_4#05c959da0.choices?vop=1&amp;pid=febf6a317&amp;color=0,0,0&amp;bbb=1"/>
              <p:cNvSpPr/>
              <p:nvPr/>
            </p:nvSpPr>
            <p:spPr>
              <a:xfrm>
                <a:off x="832104" y="4302117"/>
                <a:ext cx="10533888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71572" algn="l"/>
                    <a:tab pos="5317744" algn="l"/>
                    <a:tab pos="79766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7_4#05c959da0.choices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02117"/>
                <a:ext cx="10533888" cy="536448"/>
              </a:xfrm>
              <a:prstGeom prst="rect">
                <a:avLst/>
              </a:prstGeom>
              <a:blipFill>
                <a:blip r:embed="rId6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05c959da0?vop=1&amp;pid=febf6a317&amp;color=0,0,0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列联表如下：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9_1#05c959da0?vop=1&amp;pid=febf6a31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QC_4_AS.9_2#05c959da0?colgroup=12,12,17,12&amp;vop=1&amp;pid=febf6a317&amp;color=0,0,0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4677133"/>
              </p:ext>
            </p:extLst>
          </p:nvPr>
        </p:nvGraphicFramePr>
        <p:xfrm>
          <a:off x="832105" y="1573522"/>
          <a:ext cx="10536018" cy="1246634"/>
        </p:xfrm>
        <a:graphic>
          <a:graphicData uri="http://schemas.openxmlformats.org/drawingml/2006/table">
            <a:tbl>
              <a:tblPr/>
              <a:tblGrid>
                <a:gridCol w="2430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15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22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15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去年体检人数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去年未体检人数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高中教师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初中教师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80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9_3#05c959da0?vop=1&amp;pid=febf6a317&amp;color=0,0,0&amp;bbb=1"/>
              <p:cNvSpPr/>
              <p:nvPr/>
            </p:nvSpPr>
            <p:spPr>
              <a:xfrm>
                <a:off x="832104" y="2957822"/>
                <a:ext cx="10533888" cy="459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400−2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100×100×150×50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C_4_AS.9_3#05c959da0?vop=1&amp;pid=febf6a31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57822"/>
                <a:ext cx="10533888" cy="459423"/>
              </a:xfrm>
              <a:prstGeom prst="rect">
                <a:avLst/>
              </a:prstGeom>
              <a:blipFill>
                <a:blip r:embed="rId4"/>
                <a:stretch>
                  <a:fillRect l="-116" b="-171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0_1#85e4cce49?vop=1&amp;pid=febf6a317&amp;color=0,0,0&amp;bt=1&amp;bbb=1&amp;hb=1"/>
              <p:cNvSpPr/>
              <p:nvPr/>
            </p:nvSpPr>
            <p:spPr>
              <a:xfrm>
                <a:off x="832104" y="1080000"/>
                <a:ext cx="10533888" cy="177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针对“中学生追星问题”，某校团委对“中学生追星与学生性别是否有关”进行了一次调查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，在调查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的学生中女生人数是男生人数的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，男生追星的人数占男生人数的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，女生追星的人数占女生人数的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的独立性检验，认为中学生追星与学生性别有关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，则男生至少有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𝑎𝑑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𝑏𝑐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≥3.841)=0.05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0_1#85e4cce49?vop=1&amp;pid=febf6a31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78000"/>
              </a:xfrm>
              <a:prstGeom prst="rect">
                <a:avLst/>
              </a:prstGeom>
              <a:blipFill>
                <a:blip r:embed="rId3"/>
                <a:stretch>
                  <a:fillRect l="-1389" b="-27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1_1#85e4cce49.blank?vop=1&amp;pid=febf6a317&amp;color=0,0,0&amp;vpa=4&amp;bbb=1"/>
          <p:cNvSpPr/>
          <p:nvPr/>
        </p:nvSpPr>
        <p:spPr>
          <a:xfrm>
            <a:off x="8782083" y="1887720"/>
            <a:ext cx="4333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918</Words>
  <Application>Microsoft Office PowerPoint</Application>
  <PresentationFormat>宽屏</PresentationFormat>
  <Paragraphs>253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2025-10-20T03:06:40Z</dcterms:created>
  <dcterms:modified xsi:type="dcterms:W3CDTF">2025-10-20T03:10:11Z</dcterms:modified>
  <cp:category/>
  <cp:contentStatus/>
</cp:coreProperties>
</file>